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9065" autoAdjust="0"/>
    <p:restoredTop sz="90929"/>
  </p:normalViewPr>
  <p:slideViewPr>
    <p:cSldViewPr>
      <p:cViewPr varScale="1">
        <p:scale>
          <a:sx n="104" d="100"/>
          <a:sy n="104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49FFE-0C3B-4220-89A8-43A2A170013B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8BDF-C25A-4CCC-AB1F-51F902857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E7B03-E2D6-4611-B157-D53064FE65C2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2C71C-5963-4E07-83EE-29D8507CF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7338F-D748-492F-8C81-C3E9298EE3F3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69EF-1C79-4A1A-BEF4-157C738F8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BFAC-9DE2-44D7-BCC6-FDBA98B5F49C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10FE-A4D5-41AB-98F7-EDD9A6087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C9AF-B42D-4B34-907D-8DF1B37AC233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97F7C-FC8F-4DE5-8DAE-42D6CA75A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AA697-8B72-42DE-940F-9B8C575C55DB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63F4-1651-4E68-B80F-6A70D04D09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B3DF2-7FFE-4920-A7A4-6738D85BF733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FA463-DC16-493B-A39F-6A8720B445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8CE3D-D5C8-4D80-B65B-1AAE2642C061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E438-D2CD-460B-A50E-81F65320D0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62DFF-F316-4182-A57F-71D7FFBA3B54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F45BF-0436-44BD-AB29-053751FAEF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CAA14-CC5A-4FF6-8296-D1AC62A7D099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0CE65-6B72-488D-80C7-700800A8E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A11DF-FF39-4A8F-B7C5-FCB5DD55FF4A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CF39-41D1-40E0-9056-B1604338C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E1DE-AEEE-4DE6-BCA0-3F97E93CFD4C}" type="datetimeFigureOut">
              <a:rPr lang="en-US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3F4D-0891-4DAE-AF34-7F3D3A9725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11D0D0B-3385-418C-9820-C3B83190FBAF}" type="datetimeFigureOut">
              <a:rPr lang="en-US" smtClean="0"/>
              <a:pPr>
                <a:defRPr/>
              </a:pPr>
              <a:t>6/8/2010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BFB5864-CF5C-4A98-AB09-093BED3484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obalmedicalusa.com/travel-medical-insurance/view-all-plans/global-medical-usa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Medical Care For JLab Users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W. S. Chandler, MD</a:t>
            </a:r>
          </a:p>
          <a:p>
            <a:r>
              <a:rPr lang="en-US" dirty="0" smtClean="0"/>
              <a:t>JLab Occupational Medicine Director</a:t>
            </a:r>
          </a:p>
          <a:p>
            <a:r>
              <a:rPr lang="en-US" dirty="0" smtClean="0"/>
              <a:t>6/10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JLab Occupational Medicine Department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Injuries caused by work</a:t>
            </a:r>
          </a:p>
          <a:p>
            <a:r>
              <a:rPr lang="en-US" dirty="0" smtClean="0"/>
              <a:t>Personal medical emergencies that occur at work</a:t>
            </a:r>
          </a:p>
          <a:p>
            <a:r>
              <a:rPr lang="en-US" dirty="0" smtClean="0"/>
              <a:t>Advice in special urgent circumstances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Injuries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ACCIDENT/INJURY REPORTING</a:t>
            </a: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If you have an accident/injury (no matter how small) that occurs during normal business hours, you must report it </a:t>
            </a:r>
            <a:r>
              <a:rPr lang="en-US" sz="1100" b="1" u="sng" dirty="0" smtClean="0">
                <a:latin typeface="Arial" pitchFamily="34" charset="0"/>
                <a:cs typeface="Arial" pitchFamily="34" charset="0"/>
              </a:rPr>
              <a:t>immediately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to your JLab staff sponsor </a:t>
            </a:r>
            <a:r>
              <a:rPr lang="en-US" sz="1100" b="1" u="sng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to Occupational Medicine at extension 7539.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If you have an accident that occurs outside of normal business hours (8:00a.m.- 5:00p.m.) and you feel you need medical care, then you must go to Port Warwick Emergency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Care</a:t>
            </a:r>
            <a:r>
              <a:rPr lang="en-US" sz="1100" dirty="0" smtClean="0">
                <a:cs typeface="Arial" pitchFamily="34" charset="0"/>
              </a:rPr>
              <a:t>,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open 24 hrs.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Medical Treatment is especially important in the case of: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Skin*: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100" dirty="0" smtClean="0">
                <a:latin typeface="Arial" pitchFamily="34" charset="0"/>
                <a:cs typeface="Arial" pitchFamily="34" charset="0"/>
              </a:rPr>
              <a:t>All chemical exposures.  </a:t>
            </a:r>
          </a:p>
          <a:p>
            <a:pPr lvl="0"/>
            <a:r>
              <a:rPr lang="en-US" sz="1100" dirty="0" smtClean="0">
                <a:latin typeface="Arial" pitchFamily="34" charset="0"/>
                <a:cs typeface="Arial" pitchFamily="34" charset="0"/>
              </a:rPr>
              <a:t>All work related rashes.  </a:t>
            </a:r>
          </a:p>
          <a:p>
            <a:pPr lvl="0"/>
            <a:r>
              <a:rPr lang="en-US" sz="1100" dirty="0" smtClean="0">
                <a:latin typeface="Arial" pitchFamily="34" charset="0"/>
                <a:cs typeface="Arial" pitchFamily="34" charset="0"/>
              </a:rPr>
              <a:t>Any cut or abrasion that needs more treatment than a Band-Aid. </a:t>
            </a: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* Tetanus vaccine is needed every 10 years.  If there is an abrasion or laceration, tetanus vaccine is often recommended when the previous vaccine was given 5 or more years previously.</a:t>
            </a: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Eyes: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100" dirty="0" smtClean="0">
                <a:latin typeface="Arial" pitchFamily="34" charset="0"/>
                <a:cs typeface="Arial" pitchFamily="34" charset="0"/>
              </a:rPr>
              <a:t>All chemical exposures.  </a:t>
            </a:r>
          </a:p>
          <a:p>
            <a:pPr lvl="0"/>
            <a:r>
              <a:rPr lang="en-US" sz="1100" dirty="0" smtClean="0">
                <a:latin typeface="Arial" pitchFamily="34" charset="0"/>
                <a:cs typeface="Arial" pitchFamily="34" charset="0"/>
              </a:rPr>
              <a:t>All foreign bodies or exposures that cause abnormal vision or sensation lasting more than 2 minutes. "Abnormal" means "not normal."  It is not restricted to "painful."  If there is any residual foreign body sensation, report to Occupational Medicine.</a:t>
            </a: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Musculoskeletal: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n-US" sz="1100" dirty="0" smtClean="0">
                <a:latin typeface="Arial" pitchFamily="34" charset="0"/>
                <a:cs typeface="Arial" pitchFamily="34" charset="0"/>
              </a:rPr>
              <a:t>Anything that causes abnormal sensation for more than two minutes.  “Abnormal" can include sensations other than pain.</a:t>
            </a: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Pulmonary: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100" dirty="0" smtClean="0">
                <a:latin typeface="Arial" pitchFamily="34" charset="0"/>
                <a:cs typeface="Arial" pitchFamily="34" charset="0"/>
              </a:rPr>
              <a:t>All chemical inhalations that cause cough or shortness of breath.  </a:t>
            </a: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Cardiac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en-US" sz="1100" dirty="0" smtClean="0">
                <a:latin typeface="Arial" pitchFamily="34" charset="0"/>
                <a:cs typeface="Arial" pitchFamily="34" charset="0"/>
              </a:rPr>
              <a:t>All possible electrical shocks that may have caused a cardiac arrhythmia. </a:t>
            </a:r>
          </a:p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WHEN IN DOUBT REPORT IT!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obtain care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Classification of medicines</a:t>
            </a:r>
          </a:p>
          <a:p>
            <a:pPr lvl="1"/>
            <a:r>
              <a:rPr lang="en-US" dirty="0" smtClean="0"/>
              <a:t>Over the counter</a:t>
            </a:r>
          </a:p>
          <a:p>
            <a:pPr lvl="1"/>
            <a:r>
              <a:rPr lang="en-US" dirty="0" smtClean="0"/>
              <a:t>Prescription</a:t>
            </a:r>
          </a:p>
          <a:p>
            <a:r>
              <a:rPr lang="en-US" dirty="0" smtClean="0"/>
              <a:t>Insurance and payment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Medicines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Over-the-counter (OTC)</a:t>
            </a:r>
          </a:p>
          <a:p>
            <a:pPr lvl="1"/>
            <a:r>
              <a:rPr lang="en-US" dirty="0" smtClean="0"/>
              <a:t>Do not require doctor’s prescription</a:t>
            </a:r>
          </a:p>
          <a:p>
            <a:pPr lvl="1"/>
            <a:r>
              <a:rPr lang="en-US" dirty="0" smtClean="0"/>
              <a:t>Purchased at pharmacies (drug stores) and grocery stores</a:t>
            </a:r>
          </a:p>
          <a:p>
            <a:pPr lvl="1"/>
            <a:r>
              <a:rPr lang="en-US" dirty="0" smtClean="0"/>
              <a:t>Many different brand names and generic names for the same medicine.  Read directions carefully to avoid taking double doses.</a:t>
            </a:r>
          </a:p>
          <a:p>
            <a:r>
              <a:rPr lang="en-US" dirty="0" smtClean="0"/>
              <a:t>Prescription</a:t>
            </a:r>
          </a:p>
          <a:p>
            <a:pPr lvl="1"/>
            <a:r>
              <a:rPr lang="en-US" dirty="0" smtClean="0"/>
              <a:t>Require doctor’s prescription</a:t>
            </a:r>
          </a:p>
          <a:p>
            <a:pPr lvl="1"/>
            <a:r>
              <a:rPr lang="en-US" dirty="0" smtClean="0"/>
              <a:t>Purchased at prescription area of pharmacies</a:t>
            </a:r>
          </a:p>
          <a:p>
            <a:r>
              <a:rPr lang="en-US" dirty="0" smtClean="0"/>
              <a:t>Always read instructions and precautions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OTC Medicines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Pain, for instance, headache, joint and muscle pain, menstrual pain</a:t>
            </a:r>
          </a:p>
          <a:p>
            <a:pPr lvl="1"/>
            <a:r>
              <a:rPr lang="en-US" dirty="0" smtClean="0"/>
              <a:t>Ibuprofen, includes brand name Advil</a:t>
            </a:r>
          </a:p>
          <a:p>
            <a:pPr lvl="1"/>
            <a:r>
              <a:rPr lang="en-US" dirty="0" smtClean="0"/>
              <a:t>Acetaminophen, includes brand name Tylenol</a:t>
            </a:r>
          </a:p>
          <a:p>
            <a:pPr lvl="1"/>
            <a:r>
              <a:rPr lang="en-US" dirty="0" smtClean="0"/>
              <a:t>Aspirin.  Similar to ibuprofen but more side effects.</a:t>
            </a:r>
          </a:p>
          <a:p>
            <a:r>
              <a:rPr lang="en-US" dirty="0" smtClean="0"/>
              <a:t>Nasal congestion</a:t>
            </a:r>
          </a:p>
          <a:p>
            <a:pPr lvl="1"/>
            <a:r>
              <a:rPr lang="en-US" dirty="0" smtClean="0"/>
              <a:t>Pseudoephedrine, includes brand name Sudafed.  Does not require a prescription, but you must specifically request it from the pharmacist.  It is not placed on the shelves.</a:t>
            </a:r>
          </a:p>
          <a:p>
            <a:r>
              <a:rPr lang="en-US" dirty="0" smtClean="0"/>
              <a:t>Night time cough</a:t>
            </a:r>
          </a:p>
          <a:p>
            <a:pPr lvl="1"/>
            <a:r>
              <a:rPr lang="en-US" dirty="0" smtClean="0"/>
              <a:t>Diphenhydramine</a:t>
            </a:r>
          </a:p>
          <a:p>
            <a:r>
              <a:rPr lang="en-US" dirty="0" smtClean="0"/>
              <a:t>Day time cough</a:t>
            </a:r>
          </a:p>
          <a:p>
            <a:pPr lvl="1"/>
            <a:r>
              <a:rPr lang="en-US" dirty="0" smtClean="0"/>
              <a:t>Dextromethorphan</a:t>
            </a:r>
          </a:p>
          <a:p>
            <a:r>
              <a:rPr lang="en-US" dirty="0" smtClean="0"/>
              <a:t>Difficulty sleeping</a:t>
            </a:r>
          </a:p>
          <a:p>
            <a:pPr lvl="1"/>
            <a:r>
              <a:rPr lang="en-US" dirty="0" smtClean="0"/>
              <a:t>Dyphenhydramine</a:t>
            </a:r>
          </a:p>
          <a:p>
            <a:r>
              <a:rPr lang="en-US" dirty="0" smtClean="0"/>
              <a:t>Allergy</a:t>
            </a:r>
          </a:p>
          <a:p>
            <a:pPr lvl="1"/>
            <a:r>
              <a:rPr lang="en-US" dirty="0" smtClean="0"/>
              <a:t>Zyrtec</a:t>
            </a:r>
          </a:p>
          <a:p>
            <a:pPr lvl="1"/>
            <a:r>
              <a:rPr lang="en-US" dirty="0" smtClean="0"/>
              <a:t>Claritin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an OTC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pharmacist for advice, and/or</a:t>
            </a:r>
          </a:p>
          <a:p>
            <a:r>
              <a:rPr lang="en-US" dirty="0" smtClean="0"/>
              <a:t>Find symptom area in pharmacy</a:t>
            </a:r>
          </a:p>
          <a:p>
            <a:pPr lvl="1"/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Colds</a:t>
            </a:r>
          </a:p>
          <a:p>
            <a:pPr lvl="1"/>
            <a:r>
              <a:rPr lang="en-US" dirty="0" smtClean="0"/>
              <a:t>Allergy</a:t>
            </a:r>
          </a:p>
          <a:p>
            <a:pPr lvl="1"/>
            <a:r>
              <a:rPr lang="en-US" dirty="0" smtClean="0"/>
              <a:t>Look for adult or children’s medicine  </a:t>
            </a:r>
          </a:p>
          <a:p>
            <a:pPr lvl="2"/>
            <a:r>
              <a:rPr lang="en-US" dirty="0" smtClean="0"/>
              <a:t>They are labeled differently</a:t>
            </a:r>
          </a:p>
          <a:p>
            <a:r>
              <a:rPr lang="en-US" dirty="0" smtClean="0"/>
              <a:t>Read label</a:t>
            </a:r>
          </a:p>
          <a:p>
            <a:pPr lvl="1"/>
            <a:r>
              <a:rPr lang="en-US" dirty="0" smtClean="0"/>
              <a:t>Do not take the same medicine under different names</a:t>
            </a:r>
          </a:p>
          <a:p>
            <a:pPr lvl="1"/>
            <a:r>
              <a:rPr lang="en-US" dirty="0" smtClean="0"/>
              <a:t>Read precautions and side effects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Obtain a Prescription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Required for</a:t>
            </a:r>
          </a:p>
          <a:p>
            <a:pPr lvl="1"/>
            <a:r>
              <a:rPr lang="en-US" dirty="0" smtClean="0"/>
              <a:t>Most long term conditions, e.g., high blood pressure and high cholesterol</a:t>
            </a:r>
          </a:p>
          <a:p>
            <a:pPr lvl="1"/>
            <a:r>
              <a:rPr lang="en-US" dirty="0" smtClean="0"/>
              <a:t>Antibiotics for bacterial infections</a:t>
            </a:r>
          </a:p>
          <a:p>
            <a:pPr lvl="1"/>
            <a:r>
              <a:rPr lang="en-US" dirty="0" smtClean="0"/>
              <a:t>Narcotic pain medicines</a:t>
            </a:r>
          </a:p>
          <a:p>
            <a:r>
              <a:rPr lang="en-US" dirty="0" smtClean="0"/>
              <a:t>Take doctor’s written prescription to the prescription area of a pharmacy</a:t>
            </a:r>
          </a:p>
          <a:p>
            <a:r>
              <a:rPr lang="en-US" dirty="0" smtClean="0"/>
              <a:t>The assistant will tell you how long it will take to fill the prescription</a:t>
            </a:r>
          </a:p>
          <a:p>
            <a:r>
              <a:rPr lang="en-US" dirty="0" smtClean="0"/>
              <a:t>Read the instruction sheet that comes with the medicine</a:t>
            </a:r>
          </a:p>
          <a:p>
            <a:r>
              <a:rPr lang="en-US" dirty="0" smtClean="0"/>
              <a:t>The medicine bottle will tell whether refills are allowed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obtain care</a:t>
            </a:r>
          </a:p>
          <a:p>
            <a:r>
              <a:rPr lang="en-US" dirty="0" smtClean="0"/>
              <a:t>Classification of medicines</a:t>
            </a:r>
          </a:p>
          <a:p>
            <a:pPr lvl="1"/>
            <a:r>
              <a:rPr lang="en-US" dirty="0" smtClean="0"/>
              <a:t>Over the counter</a:t>
            </a:r>
          </a:p>
          <a:p>
            <a:pPr lvl="1"/>
            <a:r>
              <a:rPr lang="en-US" dirty="0" smtClean="0"/>
              <a:t>Prescription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Insurance and payment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Prescription medicine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You pay the total cost at the pharmacy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Take receipt to Sue Ewing, 7687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You will be reimbursed 75% of the cost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Doctor’s office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When you check in at the reception area, show the JLab visitor insurance card that you received from Sue Ewing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Insurance pays most of the cost, except for a $30 copayment that is required when you check in at the reception area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Admission to Hospital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Insurance pays 80% of the cost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20%  deductable is also required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Copay:  A charge directly to you at each visit and with each prescription at the pharmacy.  There is no limit to the number or total cost of copayments.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Doctor’s office or urgent care center:  $30 per visit.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Hospital emergency department:  $250 per visit.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Prescription medicine at the pharmacy:  25% of total cost.  The remaining 75% is paid back to you.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Admission to the hospital:  20% of cost.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Deductable:  An annual cost of $250 that is paid through the copays.  This is supposed to represent the total amount you pay per year, except for the copayments.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Non-U.S. Users receive insurance paid for by JLab, except for copayments and deductibles. </a:t>
            </a:r>
          </a:p>
          <a:p>
            <a:r>
              <a:rPr lang="en-US" dirty="0" smtClean="0"/>
              <a:t>CMI is the insurance company that JLab purchases User insurance from</a:t>
            </a:r>
            <a:r>
              <a:rPr lang="en-US" dirty="0" smtClean="0"/>
              <a:t>. </a:t>
            </a:r>
            <a:r>
              <a:rPr lang="en-US" dirty="0" smtClean="0">
                <a:hlinkClick r:id="rId2"/>
              </a:rPr>
              <a:t>http://www.globalmedicalusa.com/travel-medical-insurance/view-all-plans/global-medical-usa.aspx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Family members are not covered by User insurance, and so additional insurance must be purchased for them.</a:t>
            </a:r>
          </a:p>
          <a:p>
            <a:pPr lvl="1"/>
            <a:r>
              <a:rPr lang="en-US" dirty="0" smtClean="0"/>
              <a:t>The recommended option is to purchase Global Travel Insurance from </a:t>
            </a:r>
            <a:r>
              <a:rPr lang="en-US" dirty="0" smtClean="0"/>
              <a:t>CMI.</a:t>
            </a:r>
            <a:endParaRPr lang="en-US" dirty="0" smtClean="0"/>
          </a:p>
          <a:p>
            <a:pPr lvl="1"/>
            <a:r>
              <a:rPr lang="en-US" dirty="0" smtClean="0"/>
              <a:t>Equivalent insurance can be purchased from other companies, but it must include medical evacuation and repatriation coverage, and the policy must be </a:t>
            </a:r>
            <a:r>
              <a:rPr lang="en-US" dirty="0" smtClean="0"/>
              <a:t>reviewed</a:t>
            </a:r>
            <a:r>
              <a:rPr lang="en-US" dirty="0" smtClean="0"/>
              <a:t> </a:t>
            </a:r>
            <a:r>
              <a:rPr lang="en-US" dirty="0" smtClean="0"/>
              <a:t>by Sue.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Care For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obtain care</a:t>
            </a:r>
          </a:p>
          <a:p>
            <a:r>
              <a:rPr lang="en-US" dirty="0" smtClean="0"/>
              <a:t>Classification of medicines</a:t>
            </a:r>
          </a:p>
          <a:p>
            <a:pPr lvl="1"/>
            <a:r>
              <a:rPr lang="en-US" dirty="0" smtClean="0"/>
              <a:t>Over-the-counter</a:t>
            </a:r>
            <a:endParaRPr lang="en-US" dirty="0" smtClean="0"/>
          </a:p>
          <a:p>
            <a:pPr lvl="1"/>
            <a:r>
              <a:rPr lang="en-US" dirty="0" smtClean="0"/>
              <a:t>Prescription</a:t>
            </a:r>
          </a:p>
          <a:p>
            <a:r>
              <a:rPr lang="en-US" dirty="0" smtClean="0"/>
              <a:t>P</a:t>
            </a:r>
            <a:r>
              <a:rPr lang="en-US" dirty="0" smtClean="0"/>
              <a:t>ayment and insurance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These slides are posted on the insurance page of the JLab International Services site,  www.JLab.org/jris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Where to obtain care</a:t>
            </a:r>
          </a:p>
          <a:p>
            <a:r>
              <a:rPr lang="en-US" dirty="0" smtClean="0"/>
              <a:t>Classification of medicines</a:t>
            </a:r>
          </a:p>
          <a:p>
            <a:pPr lvl="1"/>
            <a:r>
              <a:rPr lang="en-US" dirty="0" smtClean="0"/>
              <a:t>Over-the-counter</a:t>
            </a:r>
            <a:endParaRPr lang="en-US" dirty="0" smtClean="0"/>
          </a:p>
          <a:p>
            <a:pPr lvl="1"/>
            <a:r>
              <a:rPr lang="en-US" dirty="0" smtClean="0"/>
              <a:t>Prescription</a:t>
            </a:r>
          </a:p>
          <a:p>
            <a:r>
              <a:rPr lang="en-US" dirty="0" smtClean="0"/>
              <a:t>P</a:t>
            </a:r>
            <a:r>
              <a:rPr lang="en-US" dirty="0" smtClean="0"/>
              <a:t>ayment and insurance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Non-emergencies:  Dr.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Compared to other options (urgent </a:t>
            </a:r>
            <a:r>
              <a:rPr lang="en-US" dirty="0" smtClean="0"/>
              <a:t>c</a:t>
            </a:r>
            <a:r>
              <a:rPr lang="en-US" dirty="0" smtClean="0"/>
              <a:t>are </a:t>
            </a:r>
            <a:r>
              <a:rPr lang="en-US" dirty="0" smtClean="0"/>
              <a:t>c</a:t>
            </a:r>
            <a:r>
              <a:rPr lang="en-US" dirty="0" smtClean="0"/>
              <a:t>enter, or hospital):</a:t>
            </a:r>
            <a:endParaRPr lang="en-US" dirty="0" smtClean="0"/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Less expensive than hospital.  Copayment is $30.</a:t>
            </a:r>
          </a:p>
          <a:p>
            <a:pPr lvl="2"/>
            <a:r>
              <a:rPr lang="en-US" dirty="0" smtClean="0"/>
              <a:t>Better continuity of care.  Same doctor each visit.</a:t>
            </a:r>
          </a:p>
          <a:p>
            <a:pPr lvl="2"/>
            <a:r>
              <a:rPr lang="en-US" dirty="0" smtClean="0"/>
              <a:t>Best for long term conditions such as high cholesterol and high blood pressure.</a:t>
            </a:r>
          </a:p>
          <a:p>
            <a:pPr lvl="1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Appointment required.</a:t>
            </a:r>
          </a:p>
          <a:p>
            <a:pPr lvl="2"/>
            <a:r>
              <a:rPr lang="en-US" dirty="0" smtClean="0"/>
              <a:t>First appointment must be scheduled far in advance, before an illness occurs.</a:t>
            </a:r>
          </a:p>
          <a:p>
            <a:pPr lvl="2"/>
            <a:r>
              <a:rPr lang="en-US" dirty="0" smtClean="0"/>
              <a:t>Not open on weekends.</a:t>
            </a:r>
          </a:p>
          <a:p>
            <a:pPr lvl="2"/>
            <a:r>
              <a:rPr lang="en-US" dirty="0" smtClean="0"/>
              <a:t>Urgent care is better for injuries.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Medical Offices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Primary care</a:t>
            </a:r>
          </a:p>
          <a:p>
            <a:pPr lvl="1"/>
            <a:r>
              <a:rPr lang="en-US" dirty="0" smtClean="0"/>
              <a:t>Family Practice</a:t>
            </a:r>
          </a:p>
          <a:p>
            <a:pPr lvl="2"/>
            <a:r>
              <a:rPr lang="en-US" dirty="0" smtClean="0"/>
              <a:t>Adults</a:t>
            </a:r>
          </a:p>
          <a:p>
            <a:pPr lvl="2"/>
            <a:r>
              <a:rPr lang="en-US" dirty="0" smtClean="0"/>
              <a:t>Children</a:t>
            </a:r>
          </a:p>
          <a:p>
            <a:pPr lvl="2"/>
            <a:r>
              <a:rPr lang="en-US" dirty="0" smtClean="0"/>
              <a:t>Female health</a:t>
            </a:r>
          </a:p>
          <a:p>
            <a:pPr lvl="1"/>
            <a:r>
              <a:rPr lang="en-US" dirty="0" smtClean="0"/>
              <a:t>Internal Medicine</a:t>
            </a:r>
          </a:p>
          <a:p>
            <a:pPr lvl="2"/>
            <a:r>
              <a:rPr lang="en-US" dirty="0" smtClean="0"/>
              <a:t>Adults only</a:t>
            </a:r>
          </a:p>
          <a:p>
            <a:pPr lvl="1"/>
            <a:r>
              <a:rPr lang="en-US" dirty="0" smtClean="0"/>
              <a:t>Obstetrics and Gynecology (OB/GYN)</a:t>
            </a:r>
          </a:p>
          <a:p>
            <a:pPr lvl="2"/>
            <a:r>
              <a:rPr lang="en-US" dirty="0" smtClean="0"/>
              <a:t>Women only</a:t>
            </a:r>
          </a:p>
          <a:p>
            <a:pPr lvl="1"/>
            <a:r>
              <a:rPr lang="en-US" dirty="0" smtClean="0"/>
              <a:t>Pediatrics</a:t>
            </a:r>
          </a:p>
          <a:p>
            <a:pPr lvl="2"/>
            <a:r>
              <a:rPr lang="en-US" dirty="0" smtClean="0"/>
              <a:t>Children only</a:t>
            </a:r>
          </a:p>
          <a:p>
            <a:r>
              <a:rPr lang="en-US" dirty="0" smtClean="0"/>
              <a:t>Specialists</a:t>
            </a:r>
          </a:p>
          <a:p>
            <a:pPr lvl="1"/>
            <a:r>
              <a:rPr lang="en-US" dirty="0" smtClean="0"/>
              <a:t>Most require referral from a primary care doctor</a:t>
            </a:r>
          </a:p>
          <a:p>
            <a:r>
              <a:rPr lang="en-US" dirty="0" smtClean="0"/>
              <a:t>Types of providers</a:t>
            </a:r>
          </a:p>
          <a:p>
            <a:pPr lvl="1"/>
            <a:r>
              <a:rPr lang="en-US" dirty="0" smtClean="0"/>
              <a:t>Doctor</a:t>
            </a:r>
          </a:p>
          <a:p>
            <a:pPr lvl="1"/>
            <a:r>
              <a:rPr lang="en-US" dirty="0" smtClean="0"/>
              <a:t>Supervised by a doctor</a:t>
            </a:r>
          </a:p>
          <a:p>
            <a:pPr lvl="2"/>
            <a:r>
              <a:rPr lang="en-US" dirty="0" smtClean="0"/>
              <a:t>Nurse Practitioners </a:t>
            </a:r>
          </a:p>
          <a:p>
            <a:pPr lvl="2"/>
            <a:r>
              <a:rPr lang="en-US" dirty="0" smtClean="0"/>
              <a:t>Physician’s Assistants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 </a:t>
            </a:r>
            <a:r>
              <a:rPr lang="en-US" sz="2800" dirty="0" smtClean="0"/>
              <a:t>Appointments, Think Ahead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list of “Network” doctors, approved by the insurance company is in the </a:t>
            </a:r>
            <a:r>
              <a:rPr lang="en-US" dirty="0" smtClean="0"/>
              <a:t>blue “</a:t>
            </a:r>
            <a:r>
              <a:rPr lang="en-US" dirty="0" err="1" smtClean="0"/>
              <a:t>Beechstreet</a:t>
            </a:r>
            <a:r>
              <a:rPr lang="en-US" dirty="0" smtClean="0"/>
              <a:t> Providers” booklet</a:t>
            </a:r>
            <a:r>
              <a:rPr lang="en-US" dirty="0" smtClean="0"/>
              <a:t> </a:t>
            </a:r>
            <a:r>
              <a:rPr lang="en-US" dirty="0" smtClean="0"/>
              <a:t>given by Sue Ewing.  </a:t>
            </a:r>
          </a:p>
          <a:p>
            <a:r>
              <a:rPr lang="en-US" dirty="0" smtClean="0"/>
              <a:t>First appointments often take several weeks.</a:t>
            </a:r>
          </a:p>
          <a:p>
            <a:r>
              <a:rPr lang="en-US" dirty="0" smtClean="0"/>
              <a:t>If you have long term medical conditions, obtain a personal physician as soon as possible before you have a need.  </a:t>
            </a:r>
          </a:p>
          <a:p>
            <a:r>
              <a:rPr lang="en-US" dirty="0" smtClean="0"/>
              <a:t>If you do not have medical problems, but you want to be seen for prevention purposes such as cholesterol </a:t>
            </a:r>
            <a:r>
              <a:rPr lang="en-US" dirty="0" smtClean="0"/>
              <a:t>testing, </a:t>
            </a:r>
            <a:r>
              <a:rPr lang="en-US" dirty="0" smtClean="0"/>
              <a:t>obtain a personal physician as soon as possible.</a:t>
            </a:r>
          </a:p>
          <a:p>
            <a:r>
              <a:rPr lang="en-US" dirty="0" smtClean="0"/>
              <a:t>If you do not have a personal physician and you become sick or injured, go to an urgent care center, unless you need a hospital emergency department.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Non-emergencies:  Urgent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Compared to other options:</a:t>
            </a:r>
            <a:r>
              <a:rPr lang="en-US" dirty="0" smtClean="0"/>
              <a:t>  </a:t>
            </a:r>
            <a:endParaRPr lang="en-US" dirty="0" smtClean="0"/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Most convenient option.  </a:t>
            </a:r>
          </a:p>
          <a:p>
            <a:pPr lvl="3"/>
            <a:r>
              <a:rPr lang="en-US" dirty="0" smtClean="0"/>
              <a:t>No appointment needed.</a:t>
            </a:r>
          </a:p>
          <a:p>
            <a:pPr lvl="3"/>
            <a:r>
              <a:rPr lang="en-US" dirty="0" smtClean="0"/>
              <a:t>Longer hours of operation.  Open evenings and weekends.</a:t>
            </a:r>
          </a:p>
          <a:p>
            <a:pPr lvl="2"/>
            <a:r>
              <a:rPr lang="en-US" dirty="0" smtClean="0"/>
              <a:t>Cost same as doctor’s office.</a:t>
            </a:r>
          </a:p>
          <a:p>
            <a:pPr lvl="2"/>
            <a:r>
              <a:rPr lang="en-US" dirty="0" smtClean="0"/>
              <a:t>Best for problems that develop quickly, such as injuries.  </a:t>
            </a:r>
          </a:p>
          <a:p>
            <a:pPr lvl="1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Less continuity of care than doctor’s office.  Less likely to see same doctor each time.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Emergency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 ambulance, call 911.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Equipped for all emergencies.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Expensive.  Copayment is $250.</a:t>
            </a:r>
          </a:p>
          <a:p>
            <a:pPr lvl="1"/>
            <a:r>
              <a:rPr lang="en-US" dirty="0" smtClean="0"/>
              <a:t>Inconvenient.   Long, unpleasant waits are common.</a:t>
            </a:r>
          </a:p>
          <a:p>
            <a:pPr lvl="1"/>
            <a:r>
              <a:rPr lang="en-US" dirty="0" smtClean="0"/>
              <a:t>Follow-up with a primary care doctor required.</a:t>
            </a:r>
          </a:p>
          <a:p>
            <a:r>
              <a:rPr lang="en-US" dirty="0" smtClean="0"/>
              <a:t>Best for emergencies but worst for everything else.</a:t>
            </a:r>
          </a:p>
          <a:p>
            <a:r>
              <a:rPr lang="en-US" dirty="0" smtClean="0"/>
              <a:t>Definition of “emergency” is determined by each individual person.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Hospital Emergency Departments</a:t>
            </a:r>
          </a:p>
          <a:p>
            <a:pPr lvl="1"/>
            <a:r>
              <a:rPr lang="en-US" dirty="0" smtClean="0"/>
              <a:t>Port Warwick Emergency, approximately 1 km from JLab</a:t>
            </a:r>
          </a:p>
          <a:p>
            <a:pPr lvl="1"/>
            <a:r>
              <a:rPr lang="en-US" dirty="0" smtClean="0"/>
              <a:t>Riverside Hospital.  Newport News.</a:t>
            </a:r>
          </a:p>
          <a:p>
            <a:pPr lvl="1"/>
            <a:r>
              <a:rPr lang="en-US" dirty="0" smtClean="0"/>
              <a:t>Mary Immaculate Hospital.  Newport News.</a:t>
            </a:r>
          </a:p>
          <a:p>
            <a:pPr lvl="1"/>
            <a:r>
              <a:rPr lang="en-US" dirty="0" smtClean="0"/>
              <a:t>Sentara CarePlex Hospital.  Hampton.</a:t>
            </a:r>
          </a:p>
          <a:p>
            <a:r>
              <a:rPr lang="en-US" dirty="0" smtClean="0"/>
              <a:t>Urgent Care Centers</a:t>
            </a:r>
          </a:p>
          <a:p>
            <a:pPr lvl="1"/>
            <a:r>
              <a:rPr lang="en-US" dirty="0" smtClean="0"/>
              <a:t>Sentara Urgent Care</a:t>
            </a:r>
          </a:p>
          <a:p>
            <a:pPr lvl="1"/>
            <a:r>
              <a:rPr lang="en-US" dirty="0" smtClean="0"/>
              <a:t>Med Express</a:t>
            </a:r>
          </a:p>
          <a:p>
            <a:pPr lvl="1"/>
            <a:r>
              <a:rPr lang="en-US" dirty="0" smtClean="0"/>
              <a:t>Patient First</a:t>
            </a:r>
          </a:p>
          <a:p>
            <a:pPr lvl="1"/>
            <a:r>
              <a:rPr lang="en-US" dirty="0" smtClean="0"/>
              <a:t>Family Care of Denbigh</a:t>
            </a:r>
          </a:p>
          <a:p>
            <a:pPr lvl="1"/>
            <a:r>
              <a:rPr lang="en-US" dirty="0" smtClean="0"/>
              <a:t>For directions, </a:t>
            </a:r>
            <a:r>
              <a:rPr lang="en-US" dirty="0" smtClean="0"/>
              <a:t>call </a:t>
            </a:r>
            <a:r>
              <a:rPr lang="en-US" dirty="0" smtClean="0"/>
              <a:t>Directory Assistance, 411</a:t>
            </a:r>
          </a:p>
          <a:p>
            <a:r>
              <a:rPr lang="en-US" dirty="0" smtClean="0"/>
              <a:t>Doctor’s Offices</a:t>
            </a:r>
          </a:p>
          <a:p>
            <a:pPr lvl="1"/>
            <a:r>
              <a:rPr lang="en-US" dirty="0" smtClean="0"/>
              <a:t>Check </a:t>
            </a:r>
            <a:r>
              <a:rPr lang="en-US" dirty="0" smtClean="0"/>
              <a:t>provider booklet</a:t>
            </a:r>
            <a:r>
              <a:rPr lang="en-US" dirty="0" smtClean="0"/>
              <a:t> given </a:t>
            </a:r>
            <a:r>
              <a:rPr lang="en-US" dirty="0" smtClean="0"/>
              <a:t>by Sue Ewing, JLab extension 7687.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1378</Words>
  <Application>Microsoft Office PowerPoint</Application>
  <PresentationFormat>On-screen Show (4:3)</PresentationFormat>
  <Paragraphs>194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Custom Design</vt:lpstr>
      <vt:lpstr>Medical Care For JLab Users</vt:lpstr>
      <vt:lpstr>Medical Care For Users</vt:lpstr>
      <vt:lpstr>Medical Care </vt:lpstr>
      <vt:lpstr>Non-emergencies:  Dr. Office</vt:lpstr>
      <vt:lpstr>Types of Medical Offices</vt:lpstr>
      <vt:lpstr>For Appointments, Think Ahead </vt:lpstr>
      <vt:lpstr>Non-emergencies:  Urgent Care</vt:lpstr>
      <vt:lpstr>Hospital Emergency Departments</vt:lpstr>
      <vt:lpstr>Locations</vt:lpstr>
      <vt:lpstr>JLab Occupational Medicine Department</vt:lpstr>
      <vt:lpstr>Report Injuries at Work</vt:lpstr>
      <vt:lpstr>Medical Care</vt:lpstr>
      <vt:lpstr>Classification of Medicines</vt:lpstr>
      <vt:lpstr>Common OTC Medicines</vt:lpstr>
      <vt:lpstr>How to Select an OTC</vt:lpstr>
      <vt:lpstr>How to Obtain a Prescription Medicine</vt:lpstr>
      <vt:lpstr>Medical Care</vt:lpstr>
      <vt:lpstr>Payment</vt:lpstr>
      <vt:lpstr>Insurance</vt:lpstr>
      <vt:lpstr>Thank You!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Shannan Kyte</dc:creator>
  <cp:lastModifiedBy>chandler</cp:lastModifiedBy>
  <cp:revision>11</cp:revision>
  <dcterms:created xsi:type="dcterms:W3CDTF">2006-10-20T18:40:43Z</dcterms:created>
  <dcterms:modified xsi:type="dcterms:W3CDTF">2010-06-08T16:06:36Z</dcterms:modified>
</cp:coreProperties>
</file>